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80" r:id="rId3"/>
    <p:sldId id="283" r:id="rId4"/>
    <p:sldId id="286" r:id="rId5"/>
    <p:sldId id="277" r:id="rId6"/>
    <p:sldId id="281" r:id="rId7"/>
    <p:sldId id="287" r:id="rId8"/>
    <p:sldId id="268" r:id="rId9"/>
    <p:sldId id="288" r:id="rId10"/>
    <p:sldId id="259" r:id="rId11"/>
    <p:sldId id="274" r:id="rId12"/>
    <p:sldId id="276" r:id="rId13"/>
    <p:sldId id="264" r:id="rId14"/>
  </p:sldIdLst>
  <p:sldSz cx="9144000" cy="5143500" type="screen16x9"/>
  <p:notesSz cx="9144000" cy="6858000"/>
  <p:embeddedFontLst>
    <p:embeddedFont>
      <p:font typeface="나눔바른고딕" panose="020B0603020101020101" pitchFamily="50" charset="-127"/>
      <p:regular r:id="rId15"/>
      <p:bold r:id="rId16"/>
    </p:embeddedFont>
    <p:embeddedFont>
      <p:font typeface="나눔바른고딕 Light" panose="020B060302010102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BC4"/>
    <a:srgbClr val="4DB6AC"/>
    <a:srgbClr val="B2DFDB"/>
    <a:srgbClr val="26A69A"/>
    <a:srgbClr val="1DE9B6"/>
    <a:srgbClr val="00897B"/>
    <a:srgbClr val="00BFA5"/>
    <a:srgbClr val="B2D5DB"/>
    <a:srgbClr val="64FFDA"/>
    <a:srgbClr val="004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95" autoAdjust="0"/>
    <p:restoredTop sz="94934" autoAdjust="0"/>
  </p:normalViewPr>
  <p:slideViewPr>
    <p:cSldViewPr>
      <p:cViewPr varScale="1">
        <p:scale>
          <a:sx n="99" d="100"/>
          <a:sy n="99" d="100"/>
        </p:scale>
        <p:origin x="58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1.png"/><Relationship Id="rId9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ScreenShot/Client.png" TargetMode="External"/><Relationship Id="rId3" Type="http://schemas.openxmlformats.org/officeDocument/2006/relationships/image" Target="../media/image11.png"/><Relationship Id="rId7" Type="http://schemas.openxmlformats.org/officeDocument/2006/relationships/hyperlink" Target="ScreenShot/GameStarted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hyperlink" Target="ScreenShot/Login_nm_error.jpg" TargetMode="External"/><Relationship Id="rId5" Type="http://schemas.microsoft.com/office/2007/relationships/hdphoto" Target="../media/hdphoto4.wdp"/><Relationship Id="rId10" Type="http://schemas.openxmlformats.org/officeDocument/2006/relationships/hyperlink" Target="ScreenShot/Login_ip_error.jpg" TargetMode="External"/><Relationship Id="rId4" Type="http://schemas.openxmlformats.org/officeDocument/2006/relationships/image" Target="../media/image12.png"/><Relationship Id="rId9" Type="http://schemas.openxmlformats.org/officeDocument/2006/relationships/hyperlink" Target="ScreenShot/Answer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 rot="2700000">
            <a:off x="6707022" y="-994173"/>
            <a:ext cx="2030655" cy="19918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8236" y="2571750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CATCHMIND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236" y="3219822"/>
            <a:ext cx="4104456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자바 기반 웹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프레젠테이션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2700000">
            <a:off x="1351305" y="2177071"/>
            <a:ext cx="8085129" cy="7920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54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8100000">
            <a:off x="7341327" y="3714695"/>
            <a:ext cx="2766698" cy="1579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3388144" y="412285"/>
            <a:ext cx="5900374" cy="19469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8100000">
            <a:off x="5682898" y="1439526"/>
            <a:ext cx="4860084" cy="19469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2700000">
            <a:off x="2841419" y="1328253"/>
            <a:ext cx="4069534" cy="145545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8900000">
            <a:off x="6540747" y="3363613"/>
            <a:ext cx="4053501" cy="168191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85479" y="867071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</a:t>
            </a:r>
            <a:r>
              <a:rPr lang="ko-KR" altLang="en-US" sz="1200" b="1">
                <a:solidFill>
                  <a:srgbClr val="4DB6A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잡아조</a:t>
            </a:r>
            <a:endParaRPr lang="ko-KR" altLang="en-US" sz="1200" b="1" dirty="0">
              <a:solidFill>
                <a:srgbClr val="4DB6A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E0E9B2-9C1A-4492-975F-2AFFE2C7A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33" y="627534"/>
            <a:ext cx="1079819" cy="67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2552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기능 및 정체성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원형 8"/>
          <p:cNvSpPr/>
          <p:nvPr/>
        </p:nvSpPr>
        <p:spPr>
          <a:xfrm>
            <a:off x="3375422" y="1966591"/>
            <a:ext cx="2304256" cy="2304256"/>
          </a:xfrm>
          <a:prstGeom prst="pie">
            <a:avLst>
              <a:gd name="adj1" fmla="val 5404502"/>
              <a:gd name="adj2" fmla="val 10802033"/>
            </a:avLst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원형 37"/>
          <p:cNvSpPr/>
          <p:nvPr/>
        </p:nvSpPr>
        <p:spPr>
          <a:xfrm rot="5400000">
            <a:off x="3380160" y="1896121"/>
            <a:ext cx="2304256" cy="2304256"/>
          </a:xfrm>
          <a:prstGeom prst="pie">
            <a:avLst>
              <a:gd name="adj1" fmla="val 5404502"/>
              <a:gd name="adj2" fmla="val 10802033"/>
            </a:avLst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원형 38"/>
          <p:cNvSpPr/>
          <p:nvPr/>
        </p:nvSpPr>
        <p:spPr>
          <a:xfrm rot="10800000">
            <a:off x="3447430" y="1896121"/>
            <a:ext cx="2304256" cy="2304256"/>
          </a:xfrm>
          <a:prstGeom prst="pie">
            <a:avLst>
              <a:gd name="adj1" fmla="val 5404502"/>
              <a:gd name="adj2" fmla="val 10802033"/>
            </a:avLst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원형 39"/>
          <p:cNvSpPr/>
          <p:nvPr/>
        </p:nvSpPr>
        <p:spPr>
          <a:xfrm rot="16200000">
            <a:off x="3447430" y="1966591"/>
            <a:ext cx="2304256" cy="2304256"/>
          </a:xfrm>
          <a:prstGeom prst="pie">
            <a:avLst>
              <a:gd name="adj1" fmla="val 5404502"/>
              <a:gd name="adj2" fmla="val 10802033"/>
            </a:avLst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01371" y="2664272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캔버스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771800" y="1966591"/>
            <a:ext cx="432048" cy="432048"/>
          </a:xfrm>
          <a:prstGeom prst="ellipse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6012160" y="1966591"/>
            <a:ext cx="432048" cy="432048"/>
          </a:xfrm>
          <a:prstGeom prst="ellipse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/>
          <p:cNvSpPr/>
          <p:nvPr/>
        </p:nvSpPr>
        <p:spPr>
          <a:xfrm>
            <a:off x="6012160" y="3768329"/>
            <a:ext cx="432048" cy="432048"/>
          </a:xfrm>
          <a:prstGeom prst="ellipse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/>
          <p:cNvSpPr/>
          <p:nvPr/>
        </p:nvSpPr>
        <p:spPr>
          <a:xfrm>
            <a:off x="2771800" y="3768329"/>
            <a:ext cx="432048" cy="432048"/>
          </a:xfrm>
          <a:prstGeom prst="ellipse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795836" y="2033707"/>
            <a:ext cx="59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036692" y="2033707"/>
            <a:ext cx="59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795836" y="3843164"/>
            <a:ext cx="59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038019" y="3843164"/>
            <a:ext cx="59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95536" y="168863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캔버스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그림 그리기 및 공유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644" y="1932912"/>
            <a:ext cx="263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좌표 송수신을 통한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캔버스 공유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선택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지우기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 지우기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AntiAliasing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적용을 통한 부드러운 선 표현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95536" y="348018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GUI_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이벤트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0644" y="3724459"/>
            <a:ext cx="263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준비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나가기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포기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캔버스 제어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기능을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연동하여 구현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제작한 디자인 소스를 활용하여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기본적인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/ UX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구현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530404" y="174405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 채팅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528916" y="1988328"/>
            <a:ext cx="26367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수업 중 학습한 내용을 활용하여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클라이언트간 멀티 채팅 기능 구현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출제자인 경우 일시적 채팅 기능 비활성화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30404" y="347325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무작위 문제 출제 및 타이머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28916" y="3717529"/>
            <a:ext cx="26367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수업에서의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로또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과제에서 착안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txt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파일에서 문제 목록을 읽어와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없이 문제 출제 기능 구현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스레드를 활용한 스톱워치 구현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AF8F8-5F92-4C8B-AD68-701040864E20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AF6B30-065B-40BA-9056-82282160CEE5}"/>
              </a:ext>
            </a:extLst>
          </p:cNvPr>
          <p:cNvSpPr txBox="1"/>
          <p:nvPr/>
        </p:nvSpPr>
        <p:spPr>
          <a:xfrm>
            <a:off x="1979712" y="705205"/>
            <a:ext cx="131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목적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E82E46-B21E-40AE-8854-9F169B913351}"/>
              </a:ext>
            </a:extLst>
          </p:cNvPr>
          <p:cNvSpPr txBox="1"/>
          <p:nvPr/>
        </p:nvSpPr>
        <p:spPr>
          <a:xfrm>
            <a:off x="403690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BD9468-D35F-4A3D-988E-D49D41F68570}"/>
              </a:ext>
            </a:extLst>
          </p:cNvPr>
          <p:cNvSpPr txBox="1"/>
          <p:nvPr/>
        </p:nvSpPr>
        <p:spPr>
          <a:xfrm>
            <a:off x="76683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20A8CC-45AA-4A72-8694-7047DB14A152}"/>
              </a:ext>
            </a:extLst>
          </p:cNvPr>
          <p:cNvSpPr txBox="1"/>
          <p:nvPr/>
        </p:nvSpPr>
        <p:spPr>
          <a:xfrm>
            <a:off x="5728584" y="705206"/>
            <a:ext cx="12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특징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A481FB-DF29-475A-8DF4-2039A4BC38E3}"/>
              </a:ext>
            </a:extLst>
          </p:cNvPr>
          <p:cNvSpPr/>
          <p:nvPr/>
        </p:nvSpPr>
        <p:spPr>
          <a:xfrm>
            <a:off x="5677268" y="98220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3DDF95-42A8-40DE-933D-03965CBC8A15}"/>
              </a:ext>
            </a:extLst>
          </p:cNvPr>
          <p:cNvSpPr txBox="1"/>
          <p:nvPr/>
        </p:nvSpPr>
        <p:spPr>
          <a:xfrm>
            <a:off x="3995337" y="317005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917182-A192-4554-92A1-755FCF7CD527}"/>
              </a:ext>
            </a:extLst>
          </p:cNvPr>
          <p:cNvSpPr txBox="1"/>
          <p:nvPr/>
        </p:nvSpPr>
        <p:spPr>
          <a:xfrm>
            <a:off x="4613961" y="2664272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AA0E6C-A386-4A30-9F22-B8C2267479B6}"/>
              </a:ext>
            </a:extLst>
          </p:cNvPr>
          <p:cNvSpPr txBox="1"/>
          <p:nvPr/>
        </p:nvSpPr>
        <p:spPr>
          <a:xfrm>
            <a:off x="4607034" y="3170053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ETC</a:t>
            </a:r>
            <a:endParaRPr lang="ko-KR" altLang="en-US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9C798F-BA5F-4C9C-A143-D7F42D441D34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DCC8361-9EE0-41F1-B7B6-2A671E6483A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02" y="2196329"/>
            <a:ext cx="477171" cy="477171"/>
          </a:xfrm>
          <a:prstGeom prst="rect">
            <a:avLst/>
          </a:prstGeom>
          <a:noFill/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C3DC1F29-04D6-4327-A994-FCA81CA3E06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74" y="2214448"/>
            <a:ext cx="420900" cy="4209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0DBF4A6-B3C5-4395-A4A3-94CEBD86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42" y="3407214"/>
            <a:ext cx="490605" cy="49060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691CF7A-D409-4DF5-AD25-6BFA6C3FC48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82" y="3426498"/>
            <a:ext cx="451342" cy="45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69" y="295836"/>
            <a:ext cx="246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아쉬운 점 </a:t>
            </a: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개선사항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960118" y="2457698"/>
            <a:ext cx="1224136" cy="1224136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74" y="2715766"/>
            <a:ext cx="673224" cy="67322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420058" y="2961754"/>
            <a:ext cx="432048" cy="216024"/>
          </a:xfrm>
          <a:prstGeom prst="rightArrow">
            <a:avLst>
              <a:gd name="adj1" fmla="val 38242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flipH="1">
            <a:off x="5292266" y="2961754"/>
            <a:ext cx="432048" cy="216024"/>
          </a:xfrm>
          <a:prstGeom prst="rightArrow">
            <a:avLst>
              <a:gd name="adj1" fmla="val 38242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5400000" flipH="1">
            <a:off x="4428170" y="3831890"/>
            <a:ext cx="288032" cy="216024"/>
          </a:xfrm>
          <a:prstGeom prst="rightArrow">
            <a:avLst>
              <a:gd name="adj1" fmla="val 38242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16200000" flipH="1" flipV="1">
            <a:off x="4428170" y="2103698"/>
            <a:ext cx="288032" cy="216024"/>
          </a:xfrm>
          <a:prstGeom prst="rightArrow">
            <a:avLst>
              <a:gd name="adj1" fmla="val 38242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27970" y="2709726"/>
            <a:ext cx="720080" cy="720080"/>
          </a:xfrm>
          <a:prstGeom prst="ellipse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796322" y="2709726"/>
            <a:ext cx="720080" cy="720080"/>
          </a:xfrm>
          <a:prstGeom prst="ellipse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212146" y="1275606"/>
            <a:ext cx="720080" cy="720080"/>
          </a:xfrm>
          <a:prstGeom prst="ellipse">
            <a:avLst/>
          </a:prstGeom>
          <a:solidFill>
            <a:srgbClr val="B2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212146" y="4155926"/>
            <a:ext cx="720080" cy="720080"/>
          </a:xfrm>
          <a:prstGeom prst="ellipse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187624" y="4148100"/>
            <a:ext cx="290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직관성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시인성 개선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7368" y="4379699"/>
            <a:ext cx="367875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시스템 메시지로 인한 시인성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가독성 부족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5000"/>
              </a:lnSpc>
            </a:pP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말풍선을 활용한 채팅 시인성 개선 목표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1302" y="2701141"/>
            <a:ext cx="290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대기실 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게임 룸 구현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1081558" y="2932740"/>
            <a:ext cx="367875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많은 클라이언트들을 수용할 수 있는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5000"/>
              </a:lnSpc>
            </a:pP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게임 룸을 구현하지 못한 아쉬움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31792" y="1173470"/>
            <a:ext cx="290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불완전한 캔버스 기능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36654" y="1395693"/>
            <a:ext cx="3678758" cy="716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마우스를 빠르게 움직이는 경우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곡선이 불완전하게 그려짐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구조적인 문제로서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빠르게 연속된 곡선을 그릴 수 없기 떄문에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 라이브러리와 알고리즘을 통해 보정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보완해야 함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64982" y="2690594"/>
            <a:ext cx="290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부가기능 구현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69844" y="2912817"/>
            <a:ext cx="367875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귓속말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강퇴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이모티콘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확장 기능 구현 목표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04D367-2B4B-4A41-8505-224EB66C7F99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81AA47-CD26-47E2-9998-BA2F40D59BB0}"/>
              </a:ext>
            </a:extLst>
          </p:cNvPr>
          <p:cNvSpPr txBox="1"/>
          <p:nvPr/>
        </p:nvSpPr>
        <p:spPr>
          <a:xfrm>
            <a:off x="1979712" y="705205"/>
            <a:ext cx="131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목적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5A5B26-CDAA-4C16-9D02-0E68255135BA}"/>
              </a:ext>
            </a:extLst>
          </p:cNvPr>
          <p:cNvSpPr txBox="1"/>
          <p:nvPr/>
        </p:nvSpPr>
        <p:spPr>
          <a:xfrm>
            <a:off x="403690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0AE279-77C2-4C13-9FEB-A5DC1EA5228E}"/>
              </a:ext>
            </a:extLst>
          </p:cNvPr>
          <p:cNvSpPr txBox="1"/>
          <p:nvPr/>
        </p:nvSpPr>
        <p:spPr>
          <a:xfrm>
            <a:off x="76683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068C24-7EAD-4DC0-AFB7-4856B7E4F535}"/>
              </a:ext>
            </a:extLst>
          </p:cNvPr>
          <p:cNvSpPr txBox="1"/>
          <p:nvPr/>
        </p:nvSpPr>
        <p:spPr>
          <a:xfrm>
            <a:off x="5728584" y="705206"/>
            <a:ext cx="12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특징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AEBDA2-28EE-4F91-8982-9FACE817814F}"/>
              </a:ext>
            </a:extLst>
          </p:cNvPr>
          <p:cNvSpPr/>
          <p:nvPr/>
        </p:nvSpPr>
        <p:spPr>
          <a:xfrm>
            <a:off x="7561803" y="98220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2" descr="E:\New사업계획서\ic_chrome_reader_mode_white_24dp.png">
            <a:extLst>
              <a:ext uri="{FF2B5EF4-FFF2-40B4-BE49-F238E27FC236}">
                <a16:creationId xmlns:a16="http://schemas.microsoft.com/office/drawing/2014/main" id="{C45D4428-32A9-42C4-88D0-60C9D3F7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78" y="1383528"/>
            <a:ext cx="467300" cy="4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E:\New사업계획서\ic_pages_white_24dp.png">
            <a:extLst>
              <a:ext uri="{FF2B5EF4-FFF2-40B4-BE49-F238E27FC236}">
                <a16:creationId xmlns:a16="http://schemas.microsoft.com/office/drawing/2014/main" id="{EC826186-6603-484C-80A6-DCFBAD66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99" y="2839197"/>
            <a:ext cx="450738" cy="45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BC0EFD8-8AFB-4FED-8899-8F6B9FCCDD9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79" y="2876784"/>
            <a:ext cx="420900" cy="4209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AE2F9AC-A59D-494B-9062-28A23B5A329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18" y="4280484"/>
            <a:ext cx="470964" cy="47096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C7FA4E-B80B-4622-BC28-3F53FAACFB8A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24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후기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27635" y="1267153"/>
            <a:ext cx="4257538" cy="1067495"/>
            <a:chOff x="4427984" y="3174469"/>
            <a:chExt cx="4166170" cy="864096"/>
          </a:xfrm>
          <a:effectLst>
            <a:outerShdw blurRad="50800" dist="127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직사각형 29"/>
            <p:cNvSpPr/>
            <p:nvPr/>
          </p:nvSpPr>
          <p:spPr>
            <a:xfrm>
              <a:off x="4561706" y="3174469"/>
              <a:ext cx="4032448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 rot="16200000">
              <a:off x="4416462" y="3534508"/>
              <a:ext cx="167059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670514" y="1278234"/>
            <a:ext cx="4022154" cy="107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개발은 혼자선 하기 어려운 것이라는 사실을 깨달았습니다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.“</a:t>
            </a:r>
          </a:p>
          <a:p>
            <a:pPr>
              <a:lnSpc>
                <a:spcPct val="125000"/>
              </a:lnSpc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거 아니라고 생각했던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단순한 로직도 막상 실제로 구현하기에는 쉽지 않다고 느꼈습니다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”</a:t>
            </a:r>
          </a:p>
          <a:p>
            <a:pPr>
              <a:lnSpc>
                <a:spcPct val="125000"/>
              </a:lnSpc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디버깅과 리팩토링의 중요성을 절실히 체감했습니다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“</a:t>
            </a:r>
          </a:p>
          <a:p>
            <a:pPr>
              <a:lnSpc>
                <a:spcPct val="125000"/>
              </a:lnSpc>
            </a:pPr>
            <a:endParaRPr lang="en-US" altLang="ko-KR" sz="3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 flipH="1">
            <a:off x="2559011" y="2479634"/>
            <a:ext cx="4261665" cy="1037219"/>
            <a:chOff x="4427984" y="3174469"/>
            <a:chExt cx="4166170" cy="864096"/>
          </a:xfrm>
          <a:effectLst>
            <a:outerShdw blurRad="50800" dist="127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7" name="직사각형 36"/>
            <p:cNvSpPr/>
            <p:nvPr/>
          </p:nvSpPr>
          <p:spPr>
            <a:xfrm>
              <a:off x="4561706" y="3174469"/>
              <a:ext cx="4032448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/>
            <p:cNvSpPr/>
            <p:nvPr/>
          </p:nvSpPr>
          <p:spPr>
            <a:xfrm rot="16200000">
              <a:off x="4416462" y="3534508"/>
              <a:ext cx="167059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D8A3CD7-7938-4B6E-816B-4910F1A00AA9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6909B-1881-4DA1-8695-19EDA6D541AE}"/>
              </a:ext>
            </a:extLst>
          </p:cNvPr>
          <p:cNvSpPr txBox="1"/>
          <p:nvPr/>
        </p:nvSpPr>
        <p:spPr>
          <a:xfrm>
            <a:off x="1979712" y="705205"/>
            <a:ext cx="131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목적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F555A2-EA7D-4C21-996C-DABCF838176C}"/>
              </a:ext>
            </a:extLst>
          </p:cNvPr>
          <p:cNvSpPr txBox="1"/>
          <p:nvPr/>
        </p:nvSpPr>
        <p:spPr>
          <a:xfrm>
            <a:off x="403690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BBEE59-4AAD-4545-BE72-C623C4C937EF}"/>
              </a:ext>
            </a:extLst>
          </p:cNvPr>
          <p:cNvSpPr txBox="1"/>
          <p:nvPr/>
        </p:nvSpPr>
        <p:spPr>
          <a:xfrm>
            <a:off x="76683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4A65B5-589A-47A1-94CE-58B585D5BC1D}"/>
              </a:ext>
            </a:extLst>
          </p:cNvPr>
          <p:cNvSpPr txBox="1"/>
          <p:nvPr/>
        </p:nvSpPr>
        <p:spPr>
          <a:xfrm>
            <a:off x="5728584" y="705206"/>
            <a:ext cx="12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특징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F9D2241-6507-41A2-A35A-B1341AA632A2}"/>
              </a:ext>
            </a:extLst>
          </p:cNvPr>
          <p:cNvSpPr/>
          <p:nvPr/>
        </p:nvSpPr>
        <p:spPr>
          <a:xfrm>
            <a:off x="667270" y="1136530"/>
            <a:ext cx="1328738" cy="132873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E04AD67-4028-4D4C-82FA-5747D5A5EF81}"/>
              </a:ext>
            </a:extLst>
          </p:cNvPr>
          <p:cNvSpPr/>
          <p:nvPr/>
        </p:nvSpPr>
        <p:spPr>
          <a:xfrm>
            <a:off x="7252171" y="2350379"/>
            <a:ext cx="1328738" cy="132873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88072C6-84A7-4464-BBAE-0BC0A83E4315}"/>
              </a:ext>
            </a:extLst>
          </p:cNvPr>
          <p:cNvGrpSpPr/>
          <p:nvPr/>
        </p:nvGrpSpPr>
        <p:grpSpPr>
          <a:xfrm>
            <a:off x="2427635" y="3663918"/>
            <a:ext cx="4257538" cy="942926"/>
            <a:chOff x="4427984" y="3174469"/>
            <a:chExt cx="4166170" cy="864096"/>
          </a:xfrm>
          <a:effectLst>
            <a:outerShdw blurRad="50800" dist="127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C82E6C1-9F79-4436-BE12-E7B8BB35536E}"/>
                </a:ext>
              </a:extLst>
            </p:cNvPr>
            <p:cNvSpPr/>
            <p:nvPr/>
          </p:nvSpPr>
          <p:spPr>
            <a:xfrm>
              <a:off x="4561706" y="3174469"/>
              <a:ext cx="4032448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9CD939C-CD6F-481C-8262-FFDAD60C7E7C}"/>
                </a:ext>
              </a:extLst>
            </p:cNvPr>
            <p:cNvSpPr/>
            <p:nvPr/>
          </p:nvSpPr>
          <p:spPr>
            <a:xfrm rot="16200000">
              <a:off x="4416462" y="3534508"/>
              <a:ext cx="167059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7DFB793-D0AE-457C-944B-45B165D723EB}"/>
              </a:ext>
            </a:extLst>
          </p:cNvPr>
          <p:cNvSpPr/>
          <p:nvPr/>
        </p:nvSpPr>
        <p:spPr>
          <a:xfrm>
            <a:off x="7561803" y="98220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CA3007-3865-4C03-B240-87DF97266FDA}"/>
              </a:ext>
            </a:extLst>
          </p:cNvPr>
          <p:cNvSpPr txBox="1"/>
          <p:nvPr/>
        </p:nvSpPr>
        <p:spPr>
          <a:xfrm>
            <a:off x="2618049" y="2481810"/>
            <a:ext cx="4022154" cy="107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시작하기 전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스트림과 네트워크를 완벽하게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마스터 했더라면 완성도를 조금 더 높일 수 있었을 것 같은데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그러질 못해서 아쉽습니다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코드를 짜면서 완벽할거라 생각했던 부분이 생각보다 많은 오류를 생성해서 고생을 했습니다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“ </a:t>
            </a:r>
          </a:p>
          <a:p>
            <a:pPr algn="r">
              <a:lnSpc>
                <a:spcPct val="125000"/>
              </a:lnSpc>
            </a:pPr>
            <a:endParaRPr lang="en-US" altLang="ko-KR" sz="3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AD0C1D-B8B3-4E0D-805E-AC333FCEA850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5C74B0-CFB5-4BA1-8A2F-221F0D6C1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1" y="2746722"/>
            <a:ext cx="2726780" cy="272132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BBFB50-D4ED-4ED7-BD3C-F2C93F357D62}"/>
              </a:ext>
            </a:extLst>
          </p:cNvPr>
          <p:cNvSpPr txBox="1"/>
          <p:nvPr/>
        </p:nvSpPr>
        <p:spPr>
          <a:xfrm>
            <a:off x="847066" y="2431693"/>
            <a:ext cx="96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150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김세진</a:t>
            </a:r>
            <a:endParaRPr lang="ko-KR" altLang="en-US" sz="1400" b="1" spc="150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697AEC-520F-474D-BF2F-F67B0306121E}"/>
              </a:ext>
            </a:extLst>
          </p:cNvPr>
          <p:cNvSpPr txBox="1"/>
          <p:nvPr/>
        </p:nvSpPr>
        <p:spPr>
          <a:xfrm>
            <a:off x="7427970" y="2042285"/>
            <a:ext cx="96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150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신경식</a:t>
            </a:r>
            <a:endParaRPr lang="ko-KR" altLang="en-US" sz="1400" b="1" spc="150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BDDE63-B1C1-4C51-BFF5-EC3C1E32E915}"/>
              </a:ext>
            </a:extLst>
          </p:cNvPr>
          <p:cNvSpPr txBox="1"/>
          <p:nvPr/>
        </p:nvSpPr>
        <p:spPr>
          <a:xfrm>
            <a:off x="847066" y="4744986"/>
            <a:ext cx="96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150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임주희</a:t>
            </a:r>
            <a:endParaRPr lang="ko-KR" altLang="en-US" sz="1400" b="1" spc="150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E2968E8-A055-4DC7-B5A2-06C4C1E1838A}"/>
              </a:ext>
            </a:extLst>
          </p:cNvPr>
          <p:cNvGrpSpPr/>
          <p:nvPr/>
        </p:nvGrpSpPr>
        <p:grpSpPr>
          <a:xfrm flipH="1">
            <a:off x="2559011" y="3657432"/>
            <a:ext cx="4261665" cy="942926"/>
            <a:chOff x="4427984" y="3174469"/>
            <a:chExt cx="4166170" cy="864096"/>
          </a:xfrm>
          <a:effectLst>
            <a:outerShdw blurRad="50800" dist="127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5C0A2D-EF30-4FF4-B115-2ADF668D8A1A}"/>
                </a:ext>
              </a:extLst>
            </p:cNvPr>
            <p:cNvSpPr/>
            <p:nvPr/>
          </p:nvSpPr>
          <p:spPr>
            <a:xfrm>
              <a:off x="4561706" y="3174469"/>
              <a:ext cx="4032448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6935BA09-558B-4AB2-BF54-1288E08CECB7}"/>
                </a:ext>
              </a:extLst>
            </p:cNvPr>
            <p:cNvSpPr/>
            <p:nvPr/>
          </p:nvSpPr>
          <p:spPr>
            <a:xfrm rot="16200000">
              <a:off x="4416462" y="3534508"/>
              <a:ext cx="167059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25158CD-3A05-48ED-A53E-95DC2ED28699}"/>
              </a:ext>
            </a:extLst>
          </p:cNvPr>
          <p:cNvSpPr txBox="1"/>
          <p:nvPr/>
        </p:nvSpPr>
        <p:spPr>
          <a:xfrm>
            <a:off x="2633039" y="3739877"/>
            <a:ext cx="4022154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역시 개발은 쉽지 않다는 걸 다시 한 번 느꼈고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코딩 공부를 더 열심히 해야겠다고 생각했습니다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수업을 들은지 한달 반만에 게임을 구현할 수 있다는게 신기하고 재미있었습니다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“</a:t>
            </a:r>
            <a:endParaRPr lang="en-US" altLang="ko-KR" sz="3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1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80528" y="-164554"/>
            <a:ext cx="2088232" cy="540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L 도형 54"/>
          <p:cNvSpPr/>
          <p:nvPr/>
        </p:nvSpPr>
        <p:spPr>
          <a:xfrm rot="2700000">
            <a:off x="490941" y="-243614"/>
            <a:ext cx="5322543" cy="5414311"/>
          </a:xfrm>
          <a:prstGeom prst="corner">
            <a:avLst>
              <a:gd name="adj1" fmla="val 17615"/>
              <a:gd name="adj2" fmla="val 1959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L 도형 53"/>
          <p:cNvSpPr/>
          <p:nvPr/>
        </p:nvSpPr>
        <p:spPr>
          <a:xfrm rot="2700000">
            <a:off x="1563757" y="197261"/>
            <a:ext cx="4602673" cy="4682030"/>
          </a:xfrm>
          <a:prstGeom prst="corner">
            <a:avLst>
              <a:gd name="adj1" fmla="val 17615"/>
              <a:gd name="adj2" fmla="val 1959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L 도형 52"/>
          <p:cNvSpPr/>
          <p:nvPr/>
        </p:nvSpPr>
        <p:spPr>
          <a:xfrm rot="2700000">
            <a:off x="2645950" y="198120"/>
            <a:ext cx="4600965" cy="4680292"/>
          </a:xfrm>
          <a:prstGeom prst="corner">
            <a:avLst>
              <a:gd name="adj1" fmla="val 17615"/>
              <a:gd name="adj2" fmla="val 1959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20072" y="259298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 H A N K   Y O U !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L 도형 51"/>
          <p:cNvSpPr/>
          <p:nvPr/>
        </p:nvSpPr>
        <p:spPr>
          <a:xfrm rot="2700000">
            <a:off x="3572447" y="283620"/>
            <a:ext cx="4430823" cy="4507217"/>
          </a:xfrm>
          <a:prstGeom prst="corner">
            <a:avLst>
              <a:gd name="adj1" fmla="val 17615"/>
              <a:gd name="adj2" fmla="val 19592"/>
            </a:avLst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 rot="2700000">
            <a:off x="3863205" y="317004"/>
            <a:ext cx="4525249" cy="4507217"/>
          </a:xfrm>
          <a:prstGeom prst="corner">
            <a:avLst>
              <a:gd name="adj1" fmla="val 19641"/>
              <a:gd name="adj2" fmla="val 1959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21DCF-667A-4FFC-955A-53751DB52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99" y="1681208"/>
            <a:ext cx="1462105" cy="9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91A5EE10-8ABE-41EA-8792-4BEF5638E375}"/>
              </a:ext>
            </a:extLst>
          </p:cNvPr>
          <p:cNvSpPr/>
          <p:nvPr/>
        </p:nvSpPr>
        <p:spPr>
          <a:xfrm>
            <a:off x="1329784" y="1974449"/>
            <a:ext cx="1440160" cy="14401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79712" y="705205"/>
            <a:ext cx="131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목적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690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683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8584" y="705206"/>
            <a:ext cx="12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특징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멤버 소개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72297" y="1974449"/>
            <a:ext cx="1440160" cy="14401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663236" y="1203598"/>
            <a:ext cx="3045573" cy="304557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281763" y="1903470"/>
            <a:ext cx="488181" cy="488181"/>
          </a:xfrm>
          <a:prstGeom prst="ellipse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4824276" y="1903470"/>
            <a:ext cx="488181" cy="488181"/>
          </a:xfrm>
          <a:prstGeom prst="ellipse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16564" y="1903470"/>
            <a:ext cx="488181" cy="488181"/>
          </a:xfrm>
          <a:prstGeom prst="ellipse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12496" y="2000021"/>
            <a:ext cx="59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90474" y="2000021"/>
            <a:ext cx="59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75147" y="2000021"/>
            <a:ext cx="59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65290" y="3561278"/>
            <a:ext cx="96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150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김세진</a:t>
            </a:r>
            <a:endParaRPr lang="ko-KR" altLang="en-US" sz="1400" b="1" spc="150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07803" y="3561278"/>
            <a:ext cx="96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150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신경식</a:t>
            </a:r>
            <a:endParaRPr lang="ko-KR" altLang="en-US" sz="1600" b="1" spc="150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00091" y="3561278"/>
            <a:ext cx="96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150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임주희</a:t>
            </a:r>
            <a:endParaRPr lang="ko-KR" altLang="en-US" sz="1600" b="1" spc="150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50252" y="3869055"/>
            <a:ext cx="18375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구현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PPT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17874" y="3869055"/>
            <a:ext cx="213890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</a:t>
            </a: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조사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등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96930" y="3869055"/>
            <a:ext cx="19754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</a:t>
            </a: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PPT,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클라이언트 등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AB4F99A-A4B0-4158-A2B3-EE98B3EA3FB2}"/>
              </a:ext>
            </a:extLst>
          </p:cNvPr>
          <p:cNvSpPr/>
          <p:nvPr/>
        </p:nvSpPr>
        <p:spPr>
          <a:xfrm>
            <a:off x="248775" y="98220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94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타임테이블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E3F84D-9047-4716-A1A3-2BECE09BCE8E}"/>
              </a:ext>
            </a:extLst>
          </p:cNvPr>
          <p:cNvSpPr txBox="1"/>
          <p:nvPr/>
        </p:nvSpPr>
        <p:spPr>
          <a:xfrm>
            <a:off x="395536" y="451596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02E1B-A59A-4362-ACDD-FCF2898FDF40}"/>
              </a:ext>
            </a:extLst>
          </p:cNvPr>
          <p:cNvSpPr txBox="1"/>
          <p:nvPr/>
        </p:nvSpPr>
        <p:spPr>
          <a:xfrm>
            <a:off x="2123728" y="4515966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Part. 1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D6BD27-647E-4780-A921-BE8C4F25715B}"/>
              </a:ext>
            </a:extLst>
          </p:cNvPr>
          <p:cNvSpPr txBox="1"/>
          <p:nvPr/>
        </p:nvSpPr>
        <p:spPr>
          <a:xfrm>
            <a:off x="3779912" y="451596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Part. 2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1CA2EF-945E-4A33-8C97-25A00122BB3D}"/>
              </a:ext>
            </a:extLst>
          </p:cNvPr>
          <p:cNvSpPr txBox="1"/>
          <p:nvPr/>
        </p:nvSpPr>
        <p:spPr>
          <a:xfrm>
            <a:off x="5508104" y="451596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 및 발표 준비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3BFE1-13E7-4CCF-AE7E-578D84DCB5FD}"/>
              </a:ext>
            </a:extLst>
          </p:cNvPr>
          <p:cNvSpPr txBox="1"/>
          <p:nvPr/>
        </p:nvSpPr>
        <p:spPr>
          <a:xfrm>
            <a:off x="7174718" y="4515966"/>
            <a:ext cx="1285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6279F0D-C340-408B-89F0-D8B8625A8578}"/>
              </a:ext>
            </a:extLst>
          </p:cNvPr>
          <p:cNvCxnSpPr/>
          <p:nvPr/>
        </p:nvCxnSpPr>
        <p:spPr>
          <a:xfrm>
            <a:off x="486594" y="3558654"/>
            <a:ext cx="14041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AD0341B-296D-41B3-B5BA-B59784B7CB36}"/>
              </a:ext>
            </a:extLst>
          </p:cNvPr>
          <p:cNvCxnSpPr/>
          <p:nvPr/>
        </p:nvCxnSpPr>
        <p:spPr>
          <a:xfrm>
            <a:off x="2219040" y="3133204"/>
            <a:ext cx="140415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C2ECC73-5A0C-4AAA-932C-A8FC0656BBE2}"/>
              </a:ext>
            </a:extLst>
          </p:cNvPr>
          <p:cNvCxnSpPr/>
          <p:nvPr/>
        </p:nvCxnSpPr>
        <p:spPr>
          <a:xfrm>
            <a:off x="3869922" y="2736974"/>
            <a:ext cx="140415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D3CF69C-5CDD-42BE-AE25-DE17D9E391F2}"/>
              </a:ext>
            </a:extLst>
          </p:cNvPr>
          <p:cNvCxnSpPr/>
          <p:nvPr/>
        </p:nvCxnSpPr>
        <p:spPr>
          <a:xfrm>
            <a:off x="5601258" y="2330326"/>
            <a:ext cx="140415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233B723-83F6-4354-91FC-8E01A9BEA7EF}"/>
              </a:ext>
            </a:extLst>
          </p:cNvPr>
          <p:cNvCxnSpPr/>
          <p:nvPr/>
        </p:nvCxnSpPr>
        <p:spPr>
          <a:xfrm>
            <a:off x="7263618" y="1964804"/>
            <a:ext cx="1404156" cy="0"/>
          </a:xfrm>
          <a:prstGeom prst="line">
            <a:avLst/>
          </a:prstGeom>
          <a:ln w="38100">
            <a:solidFill>
              <a:srgbClr val="4DB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7D619E9-971D-47BF-AC7D-6FD24724045F}"/>
              </a:ext>
            </a:extLst>
          </p:cNvPr>
          <p:cNvSpPr txBox="1"/>
          <p:nvPr/>
        </p:nvSpPr>
        <p:spPr>
          <a:xfrm>
            <a:off x="395536" y="357986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및 계획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A4FCF3-EFFB-4F66-8DE8-0F5A2C2A847B}"/>
              </a:ext>
            </a:extLst>
          </p:cNvPr>
          <p:cNvSpPr txBox="1"/>
          <p:nvPr/>
        </p:nvSpPr>
        <p:spPr>
          <a:xfrm>
            <a:off x="2123728" y="3147814"/>
            <a:ext cx="149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4FD13B-03AD-45F3-AD78-18CFD9730EDB}"/>
              </a:ext>
            </a:extLst>
          </p:cNvPr>
          <p:cNvSpPr txBox="1"/>
          <p:nvPr/>
        </p:nvSpPr>
        <p:spPr>
          <a:xfrm>
            <a:off x="3779912" y="274825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D3859B-EB41-4D3F-8D38-50827A7F6B3F}"/>
              </a:ext>
            </a:extLst>
          </p:cNvPr>
          <p:cNvSpPr txBox="1"/>
          <p:nvPr/>
        </p:nvSpPr>
        <p:spPr>
          <a:xfrm>
            <a:off x="5508104" y="2354199"/>
            <a:ext cx="1497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F064A4-B1AB-49E8-8BF6-7D64CFDF9D98}"/>
              </a:ext>
            </a:extLst>
          </p:cNvPr>
          <p:cNvSpPr txBox="1"/>
          <p:nvPr/>
        </p:nvSpPr>
        <p:spPr>
          <a:xfrm>
            <a:off x="7174718" y="1978620"/>
            <a:ext cx="1493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897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발표</a:t>
            </a:r>
            <a:endParaRPr lang="ko-KR" altLang="en-US" sz="1200" b="1" dirty="0">
              <a:solidFill>
                <a:srgbClr val="00897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52E334-0B96-48B4-8C5F-4CE39D0E0201}"/>
              </a:ext>
            </a:extLst>
          </p:cNvPr>
          <p:cNvSpPr txBox="1"/>
          <p:nvPr/>
        </p:nvSpPr>
        <p:spPr>
          <a:xfrm>
            <a:off x="395536" y="3254717"/>
            <a:ext cx="1664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시작 </a:t>
            </a:r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(11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~</a:t>
            </a:r>
            <a:endParaRPr lang="ko-KR" altLang="en-US" sz="1100" b="1" dirty="0">
              <a:solidFill>
                <a:srgbClr val="80CBC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FA98CD-2D9D-4FA1-AD98-668C1A037B08}"/>
              </a:ext>
            </a:extLst>
          </p:cNvPr>
          <p:cNvSpPr txBox="1"/>
          <p:nvPr/>
        </p:nvSpPr>
        <p:spPr>
          <a:xfrm>
            <a:off x="2123728" y="2853372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14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b="1" dirty="0">
              <a:solidFill>
                <a:srgbClr val="80CBC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FD457C-011D-41B2-9F85-FEE06637CB95}"/>
              </a:ext>
            </a:extLst>
          </p:cNvPr>
          <p:cNvSpPr txBox="1"/>
          <p:nvPr/>
        </p:nvSpPr>
        <p:spPr>
          <a:xfrm>
            <a:off x="3779912" y="2454156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 ~ 17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b="1" dirty="0">
              <a:solidFill>
                <a:srgbClr val="80CBC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DC691A-98FE-4681-9189-8F4B5AB2FBB0}"/>
              </a:ext>
            </a:extLst>
          </p:cNvPr>
          <p:cNvSpPr txBox="1"/>
          <p:nvPr/>
        </p:nvSpPr>
        <p:spPr>
          <a:xfrm>
            <a:off x="5514454" y="2054994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b="1" dirty="0">
              <a:solidFill>
                <a:srgbClr val="80CBC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D84B66-42D3-4D05-A904-DAED26441AA5}"/>
              </a:ext>
            </a:extLst>
          </p:cNvPr>
          <p:cNvSpPr txBox="1"/>
          <p:nvPr/>
        </p:nvSpPr>
        <p:spPr>
          <a:xfrm>
            <a:off x="7168368" y="1695976"/>
            <a:ext cx="1220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발표일 </a:t>
            </a:r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(19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100" b="1" dirty="0">
              <a:solidFill>
                <a:srgbClr val="80CBC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B73A14-9B9D-4AB3-8B2C-464A1EE87A12}"/>
              </a:ext>
            </a:extLst>
          </p:cNvPr>
          <p:cNvSpPr txBox="1"/>
          <p:nvPr/>
        </p:nvSpPr>
        <p:spPr>
          <a:xfrm>
            <a:off x="399248" y="3776836"/>
            <a:ext cx="1724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벤치마킹 및 선정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기획안 작성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PPT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제작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1F7153-0F98-411B-A094-F36FD5C9083E}"/>
              </a:ext>
            </a:extLst>
          </p:cNvPr>
          <p:cNvSpPr txBox="1"/>
          <p:nvPr/>
        </p:nvSpPr>
        <p:spPr>
          <a:xfrm>
            <a:off x="2115220" y="3345949"/>
            <a:ext cx="1664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베이스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구성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 소스 디자인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D6ACBF-885D-488B-9DC5-A6D335B9EDCE}"/>
              </a:ext>
            </a:extLst>
          </p:cNvPr>
          <p:cNvSpPr txBox="1"/>
          <p:nvPr/>
        </p:nvSpPr>
        <p:spPr>
          <a:xfrm>
            <a:off x="3773562" y="2950840"/>
            <a:ext cx="1662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구현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디버깅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리팩토링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899EFE-BB04-45DF-92FB-AB4BA9F587F8}"/>
              </a:ext>
            </a:extLst>
          </p:cNvPr>
          <p:cNvSpPr txBox="1"/>
          <p:nvPr/>
        </p:nvSpPr>
        <p:spPr>
          <a:xfrm>
            <a:off x="5508104" y="2565400"/>
            <a:ext cx="16438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테스트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.exe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패키징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 취합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8C8ECC-7849-4229-AC62-8753A7DD4DC1}"/>
              </a:ext>
            </a:extLst>
          </p:cNvPr>
          <p:cNvSpPr txBox="1"/>
          <p:nvPr/>
        </p:nvSpPr>
        <p:spPr>
          <a:xfrm>
            <a:off x="7180700" y="2179960"/>
            <a:ext cx="1783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시연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D0862BF-EFF1-47DE-ACCD-01F415344B8A}"/>
              </a:ext>
            </a:extLst>
          </p:cNvPr>
          <p:cNvCxnSpPr/>
          <p:nvPr/>
        </p:nvCxnSpPr>
        <p:spPr>
          <a:xfrm>
            <a:off x="0" y="4443958"/>
            <a:ext cx="914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D09FDC-ACED-450D-853A-8427175EC941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153047-DD60-4F08-A2F3-4C14D5CCAC5D}"/>
              </a:ext>
            </a:extLst>
          </p:cNvPr>
          <p:cNvSpPr txBox="1"/>
          <p:nvPr/>
        </p:nvSpPr>
        <p:spPr>
          <a:xfrm>
            <a:off x="1979712" y="705205"/>
            <a:ext cx="131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목적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2E2A16-7646-4EE9-BEBF-08429527B2B2}"/>
              </a:ext>
            </a:extLst>
          </p:cNvPr>
          <p:cNvSpPr txBox="1"/>
          <p:nvPr/>
        </p:nvSpPr>
        <p:spPr>
          <a:xfrm>
            <a:off x="403690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B99EF4-EB39-417C-8C9E-A005615D2C08}"/>
              </a:ext>
            </a:extLst>
          </p:cNvPr>
          <p:cNvSpPr txBox="1"/>
          <p:nvPr/>
        </p:nvSpPr>
        <p:spPr>
          <a:xfrm>
            <a:off x="76683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812863-9D6D-4D33-8F0F-3944AC15BB86}"/>
              </a:ext>
            </a:extLst>
          </p:cNvPr>
          <p:cNvSpPr txBox="1"/>
          <p:nvPr/>
        </p:nvSpPr>
        <p:spPr>
          <a:xfrm>
            <a:off x="5728584" y="705206"/>
            <a:ext cx="12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특징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CE6C05B-ABB4-4F0A-94AA-4D8ED05CCC5A}"/>
              </a:ext>
            </a:extLst>
          </p:cNvPr>
          <p:cNvSpPr/>
          <p:nvPr/>
        </p:nvSpPr>
        <p:spPr>
          <a:xfrm>
            <a:off x="248775" y="98220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445208-DC84-413F-98B3-BE095BA07331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30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1"/>
          <a:stretch/>
        </p:blipFill>
        <p:spPr>
          <a:xfrm>
            <a:off x="-6350" y="982204"/>
            <a:ext cx="9150349" cy="416129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27131" y="982204"/>
            <a:ext cx="4644008" cy="4161296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291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게임 룰 설명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886" y="1608894"/>
            <a:ext cx="3219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게임은 최소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이상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명일 때 시작할 수 있음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모든 참여자들이 준비했을 때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게임이 시작됨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6886" y="2451002"/>
            <a:ext cx="3003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게임이 시작되면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무작위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문제 출제자가 선택됨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출제자로 선정되면 캔버스를 조작할 수 있으며</a:t>
            </a:r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무작위로 선택된 단어가 상단부에 디스플레이됨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7868" y="3291830"/>
            <a:ext cx="30571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출제자를 제외한 나머지 참여자들은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오직 묘사된 그림만을 보고 정답을 유추해야 함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출제자는 채팅이 불가능하며</a:t>
            </a:r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 시간이 존재함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3237" y="4040788"/>
            <a:ext cx="2996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먼저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정답을 타이핑한 참여자는 점수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 획득한 라운드가 종료되고 </a:t>
            </a:r>
            <a:r>
              <a:rPr lang="ko-KR" altLang="en-US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시작 대기 상태로 복귀</a:t>
            </a:r>
            <a:endParaRPr lang="en-US" altLang="ko-KR" sz="1100" b="1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 시간 </a:t>
            </a:r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분을 초과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하였거나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중도 이탈자가</a:t>
            </a:r>
            <a:endParaRPr lang="en-US" altLang="ko-KR" sz="1100" b="1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발생했을 경우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에도 라운드가 종료됨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8" name="타원 27"/>
          <p:cNvSpPr/>
          <p:nvPr/>
        </p:nvSpPr>
        <p:spPr>
          <a:xfrm>
            <a:off x="539552" y="1608834"/>
            <a:ext cx="432048" cy="432048"/>
          </a:xfrm>
          <a:prstGeom prst="ellipse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539552" y="2537261"/>
            <a:ext cx="432048" cy="432048"/>
          </a:xfrm>
          <a:prstGeom prst="ellipse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539552" y="3380769"/>
            <a:ext cx="432048" cy="432048"/>
          </a:xfrm>
          <a:prstGeom prst="ellipse">
            <a:avLst/>
          </a:prstGeom>
          <a:solidFill>
            <a:srgbClr val="B2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539552" y="4219733"/>
            <a:ext cx="432048" cy="432048"/>
          </a:xfrm>
          <a:prstGeom prst="ellipse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937"/>
          <a:stretch/>
        </p:blipFill>
        <p:spPr>
          <a:xfrm>
            <a:off x="567987" y="1651866"/>
            <a:ext cx="375178" cy="3078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32"/>
          <a:stretch/>
        </p:blipFill>
        <p:spPr>
          <a:xfrm>
            <a:off x="527409" y="2544708"/>
            <a:ext cx="463241" cy="3917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9" y="3437086"/>
            <a:ext cx="319413" cy="31941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506"/>
          <a:stretch/>
        </p:blipFill>
        <p:spPr>
          <a:xfrm>
            <a:off x="533216" y="4256771"/>
            <a:ext cx="444720" cy="35797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3302A0-C894-427F-89AE-27F656DB7185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AA46F2-67E5-4D61-A194-0B622F2E80A6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E9F74E-14FF-45FE-A181-45C4D383E113}"/>
              </a:ext>
            </a:extLst>
          </p:cNvPr>
          <p:cNvSpPr txBox="1"/>
          <p:nvPr/>
        </p:nvSpPr>
        <p:spPr>
          <a:xfrm>
            <a:off x="1979712" y="705205"/>
            <a:ext cx="131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목적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EB475-7DB2-4319-B322-4415D2B63611}"/>
              </a:ext>
            </a:extLst>
          </p:cNvPr>
          <p:cNvSpPr txBox="1"/>
          <p:nvPr/>
        </p:nvSpPr>
        <p:spPr>
          <a:xfrm>
            <a:off x="403690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BAA239-3D4E-4842-91D9-B71C92423C2A}"/>
              </a:ext>
            </a:extLst>
          </p:cNvPr>
          <p:cNvSpPr txBox="1"/>
          <p:nvPr/>
        </p:nvSpPr>
        <p:spPr>
          <a:xfrm>
            <a:off x="76683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98F274-3142-42E0-98B8-B5B8EA4EDC57}"/>
              </a:ext>
            </a:extLst>
          </p:cNvPr>
          <p:cNvSpPr txBox="1"/>
          <p:nvPr/>
        </p:nvSpPr>
        <p:spPr>
          <a:xfrm>
            <a:off x="5728584" y="705206"/>
            <a:ext cx="12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특징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CC2DC7-B74A-4073-9C32-1A266FD029B0}"/>
              </a:ext>
            </a:extLst>
          </p:cNvPr>
          <p:cNvSpPr/>
          <p:nvPr/>
        </p:nvSpPr>
        <p:spPr>
          <a:xfrm>
            <a:off x="1994451" y="98220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E5820A8-D292-4CED-AF81-A78CE3F7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88" y="987242"/>
            <a:ext cx="9144000" cy="3778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E57180-2477-4D4A-A7B2-A957B571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680" y="3575904"/>
            <a:ext cx="9144000" cy="1786411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 rot="3600000">
            <a:off x="2832533" y="2877986"/>
            <a:ext cx="5061422" cy="352909"/>
          </a:xfrm>
          <a:prstGeom prst="rect">
            <a:avLst/>
          </a:prstGeom>
          <a:solidFill>
            <a:srgbClr val="0089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 rot="3600000">
            <a:off x="2671144" y="3030350"/>
            <a:ext cx="4924806" cy="70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예외 상황 처리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7594" y="1504330"/>
            <a:ext cx="351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꼬리를 무는 예외들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각 삼각형 70"/>
          <p:cNvSpPr/>
          <p:nvPr/>
        </p:nvSpPr>
        <p:spPr>
          <a:xfrm>
            <a:off x="3884352" y="982204"/>
            <a:ext cx="2417874" cy="416129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24522" y="1860181"/>
            <a:ext cx="3744416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 구현 과정에서 마주하는 주요 예외 상황들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897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1" y="2283718"/>
            <a:ext cx="409882" cy="409882"/>
          </a:xfrm>
          <a:prstGeom prst="rect">
            <a:avLst/>
          </a:prstGeom>
        </p:spPr>
      </p:pic>
      <p:sp>
        <p:nvSpPr>
          <p:cNvPr id="55" name="TextBox 54">
            <a:hlinkClick r:id="rId6" action="ppaction://hlinkfile"/>
          </p:cNvPr>
          <p:cNvSpPr txBox="1"/>
          <p:nvPr/>
        </p:nvSpPr>
        <p:spPr>
          <a:xfrm>
            <a:off x="849643" y="2327076"/>
            <a:ext cx="14059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글자수 제한</a:t>
            </a: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897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1" y="2671466"/>
            <a:ext cx="409882" cy="409882"/>
          </a:xfrm>
          <a:prstGeom prst="rect">
            <a:avLst/>
          </a:prstGeom>
        </p:spPr>
      </p:pic>
      <p:sp>
        <p:nvSpPr>
          <p:cNvPr id="57" name="TextBox 56">
            <a:hlinkClick r:id="rId7" action="ppaction://hlinkfile"/>
          </p:cNvPr>
          <p:cNvSpPr txBox="1"/>
          <p:nvPr/>
        </p:nvSpPr>
        <p:spPr>
          <a:xfrm>
            <a:off x="849643" y="2714824"/>
            <a:ext cx="3744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중이거나</a:t>
            </a: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 인원</a:t>
            </a: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초과시 소켓 연결 비허용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897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1" y="3837203"/>
            <a:ext cx="409882" cy="409882"/>
          </a:xfrm>
          <a:prstGeom prst="rect">
            <a:avLst/>
          </a:prstGeom>
        </p:spPr>
      </p:pic>
      <p:sp>
        <p:nvSpPr>
          <p:cNvPr id="61" name="TextBox 60">
            <a:hlinkClick r:id="rId8" action="ppaction://hlinkfile"/>
          </p:cNvPr>
          <p:cNvSpPr txBox="1"/>
          <p:nvPr/>
        </p:nvSpPr>
        <p:spPr>
          <a:xfrm>
            <a:off x="849642" y="3880561"/>
            <a:ext cx="4248473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출제자가 아닐 경우 캔버스 조작 금지하기</a:t>
            </a: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&amp; </a:t>
            </a: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보이지 않게 하기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사다리꼴 72"/>
          <p:cNvSpPr/>
          <p:nvPr/>
        </p:nvSpPr>
        <p:spPr>
          <a:xfrm rot="10800000">
            <a:off x="4383683" y="992877"/>
            <a:ext cx="7176318" cy="4155926"/>
          </a:xfrm>
          <a:prstGeom prst="trapezoid">
            <a:avLst>
              <a:gd name="adj" fmla="val 57641"/>
            </a:avLst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68C02D-5DD3-45EC-9685-842C7AB58E8E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1BC837-AD56-4009-9A2B-0231527AD044}"/>
              </a:ext>
            </a:extLst>
          </p:cNvPr>
          <p:cNvSpPr txBox="1"/>
          <p:nvPr/>
        </p:nvSpPr>
        <p:spPr>
          <a:xfrm>
            <a:off x="1979712" y="705205"/>
            <a:ext cx="131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목적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5C602A-1404-4C20-B5EC-1706D9B9DAC5}"/>
              </a:ext>
            </a:extLst>
          </p:cNvPr>
          <p:cNvSpPr txBox="1"/>
          <p:nvPr/>
        </p:nvSpPr>
        <p:spPr>
          <a:xfrm>
            <a:off x="403690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F527D-1794-444F-B6C0-8516A1CE5E10}"/>
              </a:ext>
            </a:extLst>
          </p:cNvPr>
          <p:cNvSpPr txBox="1"/>
          <p:nvPr/>
        </p:nvSpPr>
        <p:spPr>
          <a:xfrm>
            <a:off x="76683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7972A7-1099-43F7-9633-F1974FD463F1}"/>
              </a:ext>
            </a:extLst>
          </p:cNvPr>
          <p:cNvSpPr txBox="1"/>
          <p:nvPr/>
        </p:nvSpPr>
        <p:spPr>
          <a:xfrm>
            <a:off x="5728584" y="705206"/>
            <a:ext cx="12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특징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7FC4411-F08A-47F8-8385-EB622DC2CB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897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1" y="3067724"/>
            <a:ext cx="409882" cy="409882"/>
          </a:xfrm>
          <a:prstGeom prst="rect">
            <a:avLst/>
          </a:prstGeom>
        </p:spPr>
      </p:pic>
      <p:sp>
        <p:nvSpPr>
          <p:cNvPr id="42" name="TextBox 41">
            <a:hlinkClick r:id="rId9" action="ppaction://hlinkfile"/>
            <a:extLst>
              <a:ext uri="{FF2B5EF4-FFF2-40B4-BE49-F238E27FC236}">
                <a16:creationId xmlns:a16="http://schemas.microsoft.com/office/drawing/2014/main" id="{533CF342-B373-4BDE-8406-0D58DBB4E909}"/>
              </a:ext>
            </a:extLst>
          </p:cNvPr>
          <p:cNvSpPr txBox="1"/>
          <p:nvPr/>
        </p:nvSpPr>
        <p:spPr>
          <a:xfrm>
            <a:off x="849643" y="3111082"/>
            <a:ext cx="3744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먼저 정답을 말한 사람만 정답 처리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5A1F4C8-1DC3-4931-A6D1-3754915AFD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897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1" y="3460762"/>
            <a:ext cx="409882" cy="4098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F9405BB-596F-46F2-8826-10024D0E7309}"/>
              </a:ext>
            </a:extLst>
          </p:cNvPr>
          <p:cNvSpPr txBox="1"/>
          <p:nvPr/>
        </p:nvSpPr>
        <p:spPr>
          <a:xfrm>
            <a:off x="849643" y="3504120"/>
            <a:ext cx="3744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중 이탈자</a:t>
            </a: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 종료</a:t>
            </a: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발생시 라운드 강제 종료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6A5189B-6A7A-4B31-942C-42847F4561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897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1" y="4202782"/>
            <a:ext cx="409882" cy="40988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F97EB20-9FB9-480F-BDD4-6EEC7488F825}"/>
              </a:ext>
            </a:extLst>
          </p:cNvPr>
          <p:cNvSpPr txBox="1"/>
          <p:nvPr/>
        </p:nvSpPr>
        <p:spPr>
          <a:xfrm>
            <a:off x="849642" y="4246140"/>
            <a:ext cx="4248473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라운드 종료시 각종 게임 통제 변수</a:t>
            </a: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컴포넌트 등 확실히 초기화하기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EBD45-95CA-4976-A1E8-219CAC7B8EF3}"/>
              </a:ext>
            </a:extLst>
          </p:cNvPr>
          <p:cNvSpPr txBox="1"/>
          <p:nvPr/>
        </p:nvSpPr>
        <p:spPr>
          <a:xfrm rot="5400000">
            <a:off x="487919" y="4540584"/>
            <a:ext cx="3116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b="1">
                <a:solidFill>
                  <a:srgbClr val="B2DFD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en-US" altLang="ko-KR" sz="1600" b="1" dirty="0">
              <a:solidFill>
                <a:srgbClr val="B2DFD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F350B6-72CC-4F53-BDAC-3DE24B9FAA81}"/>
              </a:ext>
            </a:extLst>
          </p:cNvPr>
          <p:cNvSpPr/>
          <p:nvPr/>
        </p:nvSpPr>
        <p:spPr>
          <a:xfrm>
            <a:off x="1994451" y="98220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A7DF1AE-5B02-4E63-BB27-02B52DA7754C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직사각형 1">
            <a:hlinkClick r:id="rId10" action="ppaction://hlinkfile"/>
            <a:extLst>
              <a:ext uri="{FF2B5EF4-FFF2-40B4-BE49-F238E27FC236}">
                <a16:creationId xmlns:a16="http://schemas.microsoft.com/office/drawing/2014/main" id="{D1564DB1-D176-4814-A739-EF95B72CB97E}"/>
              </a:ext>
            </a:extLst>
          </p:cNvPr>
          <p:cNvSpPr/>
          <p:nvPr/>
        </p:nvSpPr>
        <p:spPr>
          <a:xfrm>
            <a:off x="3142544" y="2363156"/>
            <a:ext cx="11897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IP </a:t>
            </a: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 체크 등</a:t>
            </a:r>
            <a:endParaRPr lang="ko-KR" altLang="en-US" sz="12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5E887D-1529-4380-959C-CF116181B745}"/>
              </a:ext>
            </a:extLst>
          </p:cNvPr>
          <p:cNvSpPr/>
          <p:nvPr/>
        </p:nvSpPr>
        <p:spPr>
          <a:xfrm>
            <a:off x="2084404" y="2356086"/>
            <a:ext cx="12202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중복 방지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3905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레이아웃 구상안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228A31-4BDD-456E-8B6D-42192E329804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B9CB59-772B-40E2-B580-25D8C099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08" y="1107213"/>
            <a:ext cx="6772783" cy="3958120"/>
          </a:xfrm>
          <a:prstGeom prst="rect">
            <a:avLst/>
          </a:prstGeom>
          <a:ln w="38100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4A317-E987-43A8-9867-90809ABD8EA7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AD9175-47AC-4FE5-B5AC-A93E3B5BC7E1}"/>
              </a:ext>
            </a:extLst>
          </p:cNvPr>
          <p:cNvSpPr txBox="1"/>
          <p:nvPr/>
        </p:nvSpPr>
        <p:spPr>
          <a:xfrm>
            <a:off x="1979712" y="705205"/>
            <a:ext cx="131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목적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CEF80-5AB1-4329-A740-36D39EB9C02B}"/>
              </a:ext>
            </a:extLst>
          </p:cNvPr>
          <p:cNvSpPr txBox="1"/>
          <p:nvPr/>
        </p:nvSpPr>
        <p:spPr>
          <a:xfrm>
            <a:off x="403690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7051B-8C7F-4412-9B0E-30557B869BFD}"/>
              </a:ext>
            </a:extLst>
          </p:cNvPr>
          <p:cNvSpPr txBox="1"/>
          <p:nvPr/>
        </p:nvSpPr>
        <p:spPr>
          <a:xfrm>
            <a:off x="76683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1BA92-80B6-4503-86A1-26CFFEA25F58}"/>
              </a:ext>
            </a:extLst>
          </p:cNvPr>
          <p:cNvSpPr txBox="1"/>
          <p:nvPr/>
        </p:nvSpPr>
        <p:spPr>
          <a:xfrm>
            <a:off x="5728584" y="705206"/>
            <a:ext cx="12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특징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FBDD95-B8EA-4E31-BD92-585089A3EE60}"/>
              </a:ext>
            </a:extLst>
          </p:cNvPr>
          <p:cNvSpPr/>
          <p:nvPr/>
        </p:nvSpPr>
        <p:spPr>
          <a:xfrm>
            <a:off x="1994451" y="98220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0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</a:t>
            </a: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228A31-4BDD-456E-8B6D-42192E329804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4A317-E987-43A8-9867-90809ABD8EA7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AD9175-47AC-4FE5-B5AC-A93E3B5BC7E1}"/>
              </a:ext>
            </a:extLst>
          </p:cNvPr>
          <p:cNvSpPr txBox="1"/>
          <p:nvPr/>
        </p:nvSpPr>
        <p:spPr>
          <a:xfrm>
            <a:off x="1979712" y="705205"/>
            <a:ext cx="131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목적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CEF80-5AB1-4329-A740-36D39EB9C02B}"/>
              </a:ext>
            </a:extLst>
          </p:cNvPr>
          <p:cNvSpPr txBox="1"/>
          <p:nvPr/>
        </p:nvSpPr>
        <p:spPr>
          <a:xfrm>
            <a:off x="403690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7051B-8C7F-4412-9B0E-30557B869BFD}"/>
              </a:ext>
            </a:extLst>
          </p:cNvPr>
          <p:cNvSpPr txBox="1"/>
          <p:nvPr/>
        </p:nvSpPr>
        <p:spPr>
          <a:xfrm>
            <a:off x="76683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1BA92-80B6-4503-86A1-26CFFEA25F58}"/>
              </a:ext>
            </a:extLst>
          </p:cNvPr>
          <p:cNvSpPr txBox="1"/>
          <p:nvPr/>
        </p:nvSpPr>
        <p:spPr>
          <a:xfrm>
            <a:off x="5728584" y="705206"/>
            <a:ext cx="12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특징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FBDD95-B8EA-4E31-BD92-585089A3EE60}"/>
              </a:ext>
            </a:extLst>
          </p:cNvPr>
          <p:cNvSpPr/>
          <p:nvPr/>
        </p:nvSpPr>
        <p:spPr>
          <a:xfrm>
            <a:off x="1994451" y="98220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AE51E-D134-40AE-A957-63D745AA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70" y="1259203"/>
            <a:ext cx="6389660" cy="35954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788D5-E1E5-4A82-8720-6647F6A6C5D3}"/>
              </a:ext>
            </a:extLst>
          </p:cNvPr>
          <p:cNvSpPr txBox="1"/>
          <p:nvPr/>
        </p:nvSpPr>
        <p:spPr>
          <a:xfrm>
            <a:off x="107504" y="2931790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참여자 목록</a:t>
            </a:r>
            <a:endParaRPr lang="en-US" altLang="ko-KR" sz="1600" b="1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2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(Panel, Label)</a:t>
            </a:r>
            <a:endParaRPr lang="ko-KR" altLang="en-US" sz="1200" b="1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14412-796D-4487-8A1C-2B72B73DFF58}"/>
              </a:ext>
            </a:extLst>
          </p:cNvPr>
          <p:cNvSpPr txBox="1"/>
          <p:nvPr/>
        </p:nvSpPr>
        <p:spPr>
          <a:xfrm>
            <a:off x="104756" y="4393147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시간</a:t>
            </a:r>
            <a:endParaRPr lang="en-US" altLang="ko-KR" sz="1200" b="1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타이머</a:t>
            </a:r>
            <a:endParaRPr lang="ko-KR" altLang="en-US" sz="1600" b="1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866B4C-A925-42A0-A661-F92CF517CDA7}"/>
              </a:ext>
            </a:extLst>
          </p:cNvPr>
          <p:cNvSpPr txBox="1"/>
          <p:nvPr/>
        </p:nvSpPr>
        <p:spPr>
          <a:xfrm>
            <a:off x="2317724" y="4860362"/>
            <a:ext cx="249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캔버스 옵션 패널</a:t>
            </a:r>
            <a:r>
              <a:rPr lang="en-US" altLang="ko-KR" sz="12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2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컬러 피커</a:t>
            </a:r>
            <a:endParaRPr lang="ko-KR" altLang="en-US" sz="1200" b="1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D00A3-FB42-4E08-B0B3-922FC080C379}"/>
              </a:ext>
            </a:extLst>
          </p:cNvPr>
          <p:cNvSpPr txBox="1"/>
          <p:nvPr/>
        </p:nvSpPr>
        <p:spPr>
          <a:xfrm>
            <a:off x="4678822" y="4860362"/>
            <a:ext cx="249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캔버스 옵션 패널</a:t>
            </a:r>
            <a:r>
              <a:rPr lang="en-US" altLang="ko-KR" sz="12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2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지우개</a:t>
            </a:r>
            <a:endParaRPr lang="ko-KR" altLang="en-US" sz="1200" b="1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691BBE-113C-420A-B9A6-AF6149443FD1}"/>
              </a:ext>
            </a:extLst>
          </p:cNvPr>
          <p:cNvSpPr txBox="1"/>
          <p:nvPr/>
        </p:nvSpPr>
        <p:spPr>
          <a:xfrm>
            <a:off x="7781187" y="1951211"/>
            <a:ext cx="2496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로그</a:t>
            </a:r>
            <a:endParaRPr lang="en-US" altLang="ko-KR" sz="1600" b="1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(TextArea)</a:t>
            </a:r>
            <a:endParaRPr lang="ko-KR" altLang="en-US" sz="1200" b="1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AC79-FF6C-43BC-86B1-3078BDF7AC4E}"/>
              </a:ext>
            </a:extLst>
          </p:cNvPr>
          <p:cNvSpPr txBox="1"/>
          <p:nvPr/>
        </p:nvSpPr>
        <p:spPr>
          <a:xfrm>
            <a:off x="7774260" y="4328695"/>
            <a:ext cx="2496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입력</a:t>
            </a:r>
            <a:endParaRPr lang="en-US" altLang="ko-KR" sz="1600" b="1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(TextField)</a:t>
            </a:r>
            <a:endParaRPr lang="ko-KR" altLang="en-US" sz="1200" b="1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7BC0F5-3916-432F-A2BC-7E45A7C22B08}"/>
              </a:ext>
            </a:extLst>
          </p:cNvPr>
          <p:cNvSpPr txBox="1"/>
          <p:nvPr/>
        </p:nvSpPr>
        <p:spPr>
          <a:xfrm>
            <a:off x="2795449" y="1243792"/>
            <a:ext cx="2496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출제 영역</a:t>
            </a:r>
            <a:r>
              <a:rPr lang="en-US" altLang="ko-KR" sz="12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(Label)</a:t>
            </a:r>
            <a:endParaRPr lang="ko-KR" altLang="en-US" sz="1200" b="1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47046F-DBF9-422B-9307-581FCD4119C5}"/>
              </a:ext>
            </a:extLst>
          </p:cNvPr>
          <p:cNvSpPr txBox="1"/>
          <p:nvPr/>
        </p:nvSpPr>
        <p:spPr>
          <a:xfrm>
            <a:off x="5294816" y="1236508"/>
            <a:ext cx="2496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</a:t>
            </a:r>
            <a:r>
              <a:rPr lang="en-US" altLang="ko-KR" sz="16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나가기 버튼</a:t>
            </a:r>
            <a:r>
              <a:rPr lang="en-US" altLang="ko-KR" sz="16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(Button)</a:t>
            </a:r>
            <a:endParaRPr lang="ko-KR" altLang="en-US" sz="1600" b="1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8ABFFF-11FF-4FE2-845E-3C036895B290}"/>
              </a:ext>
            </a:extLst>
          </p:cNvPr>
          <p:cNvSpPr txBox="1"/>
          <p:nvPr/>
        </p:nvSpPr>
        <p:spPr>
          <a:xfrm>
            <a:off x="3710642" y="3865430"/>
            <a:ext cx="2496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캔버스 영역</a:t>
            </a:r>
            <a:endParaRPr lang="en-US" altLang="ko-KR" sz="1600" b="1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2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(Panel, Graphics2D)</a:t>
            </a:r>
            <a:endParaRPr lang="ko-KR" altLang="en-US" sz="1200" b="1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2FF8D3-DA01-411C-9F0D-439B48C90320}"/>
              </a:ext>
            </a:extLst>
          </p:cNvPr>
          <p:cNvSpPr txBox="1"/>
          <p:nvPr/>
        </p:nvSpPr>
        <p:spPr>
          <a:xfrm>
            <a:off x="107504" y="1436473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영역</a:t>
            </a:r>
            <a:endParaRPr lang="en-US" altLang="ko-KR" sz="1600" b="1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200" b="1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(Label)</a:t>
            </a:r>
            <a:endParaRPr lang="ko-KR" altLang="en-US" sz="1200" b="1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23528" y="1707654"/>
            <a:ext cx="2628546" cy="2664296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>
            <a:noFill/>
          </a:ln>
          <a:effectLst>
            <a:outerShdw blurRad="381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64077" y="1707654"/>
            <a:ext cx="2628546" cy="2664296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>
            <a:noFill/>
          </a:ln>
          <a:effectLst>
            <a:outerShdw blurRad="381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181576" y="1707654"/>
            <a:ext cx="2628546" cy="2664296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>
            <a:noFill/>
          </a:ln>
          <a:effectLst>
            <a:outerShdw blurRad="381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349769" y="4083918"/>
            <a:ext cx="576064" cy="576064"/>
          </a:xfrm>
          <a:prstGeom prst="ellipse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290318" y="4083918"/>
            <a:ext cx="576064" cy="576064"/>
          </a:xfrm>
          <a:prstGeom prst="ellipse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7207817" y="4083918"/>
            <a:ext cx="576064" cy="576064"/>
          </a:xfrm>
          <a:prstGeom prst="ellipse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13" y="4176081"/>
            <a:ext cx="361775" cy="3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131518"/>
            <a:ext cx="457200" cy="457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41629" y="1901892"/>
            <a:ext cx="159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Server.class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20551" y="1907733"/>
            <a:ext cx="1515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Login.class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61233" y="191406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Client.class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6039" y="2308080"/>
            <a:ext cx="2628546" cy="161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Server.class</a:t>
            </a:r>
          </a:p>
          <a:p>
            <a:pPr>
              <a:lnSpc>
                <a:spcPts val="1700"/>
              </a:lnSpc>
            </a:pP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$GameManager.class</a:t>
            </a:r>
          </a:p>
          <a:p>
            <a:pPr marL="171450" indent="-171450">
              <a:lnSpc>
                <a:spcPts val="1700"/>
              </a:lnSpc>
              <a:buFontTx/>
              <a:buChar char="-"/>
            </a:pP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$Exam.class</a:t>
            </a:r>
          </a:p>
          <a:p>
            <a:pPr marL="171450" indent="-171450">
              <a:lnSpc>
                <a:spcPts val="1700"/>
              </a:lnSpc>
              <a:buFontTx/>
              <a:buChar char="-"/>
            </a:pP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$StopWatch.class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44" y="4121968"/>
            <a:ext cx="457303" cy="457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32C9C82-5AAE-432F-8DEF-8BCCCCB772F8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44BEEE-C7B2-4E27-9AD0-0CB4D1C60DD8}"/>
              </a:ext>
            </a:extLst>
          </p:cNvPr>
          <p:cNvSpPr txBox="1"/>
          <p:nvPr/>
        </p:nvSpPr>
        <p:spPr>
          <a:xfrm>
            <a:off x="1979712" y="705205"/>
            <a:ext cx="131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목적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968038-67A1-48D5-97A8-B7A330B4B006}"/>
              </a:ext>
            </a:extLst>
          </p:cNvPr>
          <p:cNvSpPr txBox="1"/>
          <p:nvPr/>
        </p:nvSpPr>
        <p:spPr>
          <a:xfrm>
            <a:off x="403690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93C070-7286-42D8-A54B-F5B4DEAD21C3}"/>
              </a:ext>
            </a:extLst>
          </p:cNvPr>
          <p:cNvSpPr txBox="1"/>
          <p:nvPr/>
        </p:nvSpPr>
        <p:spPr>
          <a:xfrm>
            <a:off x="76683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050F34-07EB-488A-A7BC-71BE47CEFE56}"/>
              </a:ext>
            </a:extLst>
          </p:cNvPr>
          <p:cNvSpPr txBox="1"/>
          <p:nvPr/>
        </p:nvSpPr>
        <p:spPr>
          <a:xfrm>
            <a:off x="5728584" y="705206"/>
            <a:ext cx="12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특징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BA2410-56B4-41A9-AFA0-99A711E544B6}"/>
              </a:ext>
            </a:extLst>
          </p:cNvPr>
          <p:cNvSpPr/>
          <p:nvPr/>
        </p:nvSpPr>
        <p:spPr>
          <a:xfrm>
            <a:off x="3831406" y="98220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FE36DF-63F3-42F0-9F72-63936E7B0191}"/>
              </a:ext>
            </a:extLst>
          </p:cNvPr>
          <p:cNvSpPr txBox="1"/>
          <p:nvPr/>
        </p:nvSpPr>
        <p:spPr>
          <a:xfrm>
            <a:off x="389112" y="2506669"/>
            <a:ext cx="2628546" cy="1606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GUI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 구현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소켓 연결 관리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관리 및 통제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자원 관리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무작위 문제 출제 기능 구현부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ts val="1700"/>
              </a:lnSpc>
              <a:buFontTx/>
              <a:buChar char="-"/>
            </a:pP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시간을 표시하는 스톱워치 구현부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1BA1E6-889F-4A19-AEDB-F1A6FA866920}"/>
              </a:ext>
            </a:extLst>
          </p:cNvPr>
          <p:cNvSpPr txBox="1"/>
          <p:nvPr/>
        </p:nvSpPr>
        <p:spPr>
          <a:xfrm>
            <a:off x="3360430" y="2308080"/>
            <a:ext cx="2628546" cy="520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Login.class</a:t>
            </a:r>
          </a:p>
          <a:p>
            <a:pPr>
              <a:lnSpc>
                <a:spcPts val="1700"/>
              </a:lnSpc>
            </a:pP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A94467-02B2-4186-A7C9-03EDE1E56FCF}"/>
              </a:ext>
            </a:extLst>
          </p:cNvPr>
          <p:cNvSpPr txBox="1"/>
          <p:nvPr/>
        </p:nvSpPr>
        <p:spPr>
          <a:xfrm>
            <a:off x="3353503" y="2513596"/>
            <a:ext cx="2628546" cy="952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GUI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윈도우 구현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닉네임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IP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 관리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입력값 필터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FCF8F3-085B-460F-8273-E99E30A89DCC}"/>
              </a:ext>
            </a:extLst>
          </p:cNvPr>
          <p:cNvSpPr txBox="1"/>
          <p:nvPr/>
        </p:nvSpPr>
        <p:spPr>
          <a:xfrm>
            <a:off x="6203044" y="2308080"/>
            <a:ext cx="2628546" cy="183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Client.class</a:t>
            </a:r>
          </a:p>
          <a:p>
            <a:pPr>
              <a:lnSpc>
                <a:spcPts val="2200"/>
              </a:lnSpc>
            </a:pP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$Sender.class $Listener.class</a:t>
            </a:r>
          </a:p>
          <a:p>
            <a:pPr marL="171450" indent="-171450">
              <a:lnSpc>
                <a:spcPts val="2400"/>
              </a:lnSpc>
              <a:buFontTx/>
              <a:buChar char="-"/>
            </a:pP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$CanvasHandler $Brush.class</a:t>
            </a: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A12FCF-31C8-4974-B599-E2CDBA193EF5}"/>
              </a:ext>
            </a:extLst>
          </p:cNvPr>
          <p:cNvSpPr txBox="1"/>
          <p:nvPr/>
        </p:nvSpPr>
        <p:spPr>
          <a:xfrm>
            <a:off x="6203044" y="2562179"/>
            <a:ext cx="2628546" cy="145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GUI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클라이언트 구현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소켓 생성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리스너 연결 및 처리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</a:pP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송수신 및 게임 통제 명령어 필터링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목록 업데이트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캔버스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그림 그리기 기능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668805-AB0A-4EF8-BD6A-2D8F440FCB8A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27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로직 구조 도식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2C9C82-5AAE-432F-8DEF-8BCCCCB772F8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44BEEE-C7B2-4E27-9AD0-0CB4D1C60DD8}"/>
              </a:ext>
            </a:extLst>
          </p:cNvPr>
          <p:cNvSpPr txBox="1"/>
          <p:nvPr/>
        </p:nvSpPr>
        <p:spPr>
          <a:xfrm>
            <a:off x="1979712" y="705205"/>
            <a:ext cx="131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목적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968038-67A1-48D5-97A8-B7A330B4B006}"/>
              </a:ext>
            </a:extLst>
          </p:cNvPr>
          <p:cNvSpPr txBox="1"/>
          <p:nvPr/>
        </p:nvSpPr>
        <p:spPr>
          <a:xfrm>
            <a:off x="403690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구조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93C070-7286-42D8-A54B-F5B4DEAD21C3}"/>
              </a:ext>
            </a:extLst>
          </p:cNvPr>
          <p:cNvSpPr txBox="1"/>
          <p:nvPr/>
        </p:nvSpPr>
        <p:spPr>
          <a:xfrm>
            <a:off x="76683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050F34-07EB-488A-A7BC-71BE47CEFE56}"/>
              </a:ext>
            </a:extLst>
          </p:cNvPr>
          <p:cNvSpPr txBox="1"/>
          <p:nvPr/>
        </p:nvSpPr>
        <p:spPr>
          <a:xfrm>
            <a:off x="5728584" y="705206"/>
            <a:ext cx="12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특징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BA2410-56B4-41A9-AFA0-99A711E544B6}"/>
              </a:ext>
            </a:extLst>
          </p:cNvPr>
          <p:cNvSpPr/>
          <p:nvPr/>
        </p:nvSpPr>
        <p:spPr>
          <a:xfrm>
            <a:off x="3831406" y="98220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668805-AB0A-4EF8-BD6A-2D8F440FCB8A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1170B5-8286-44E1-929B-4D211A3EC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96"/>
          <a:stretch/>
        </p:blipFill>
        <p:spPr>
          <a:xfrm>
            <a:off x="3973802" y="1408972"/>
            <a:ext cx="1174262" cy="950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DE3650-736E-4691-B24A-9F59904BA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b="15296"/>
          <a:stretch/>
        </p:blipFill>
        <p:spPr>
          <a:xfrm>
            <a:off x="1186660" y="3830078"/>
            <a:ext cx="1149784" cy="97392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2E4DF90-AE93-4AE6-BC52-C7624725EB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b="15296"/>
          <a:stretch/>
        </p:blipFill>
        <p:spPr>
          <a:xfrm>
            <a:off x="3056652" y="3824706"/>
            <a:ext cx="1149784" cy="97392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9C898D6-2558-47DB-AC8B-D6156A45B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b="15296"/>
          <a:stretch/>
        </p:blipFill>
        <p:spPr>
          <a:xfrm>
            <a:off x="4909614" y="3824706"/>
            <a:ext cx="1149784" cy="9739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0A2BCCB-C0BB-4BDC-9568-8105A6F4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b="15296"/>
          <a:stretch/>
        </p:blipFill>
        <p:spPr>
          <a:xfrm>
            <a:off x="6760767" y="3830078"/>
            <a:ext cx="1149784" cy="97392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246E4D8-09F7-474E-AD00-8A55E0E60376}"/>
              </a:ext>
            </a:extLst>
          </p:cNvPr>
          <p:cNvCxnSpPr>
            <a:cxnSpLocks/>
          </p:cNvCxnSpPr>
          <p:nvPr/>
        </p:nvCxnSpPr>
        <p:spPr>
          <a:xfrm flipV="1">
            <a:off x="1973224" y="2583990"/>
            <a:ext cx="2022712" cy="1144150"/>
          </a:xfrm>
          <a:prstGeom prst="straightConnector1">
            <a:avLst/>
          </a:prstGeom>
          <a:ln w="57150">
            <a:solidFill>
              <a:srgbClr val="80CB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6A11C4-FFC2-4232-B892-038B9C1C6C19}"/>
              </a:ext>
            </a:extLst>
          </p:cNvPr>
          <p:cNvCxnSpPr>
            <a:cxnSpLocks/>
          </p:cNvCxnSpPr>
          <p:nvPr/>
        </p:nvCxnSpPr>
        <p:spPr>
          <a:xfrm flipH="1" flipV="1">
            <a:off x="5328592" y="2602187"/>
            <a:ext cx="1882021" cy="1128963"/>
          </a:xfrm>
          <a:prstGeom prst="straightConnector1">
            <a:avLst/>
          </a:prstGeom>
          <a:ln w="57150">
            <a:solidFill>
              <a:srgbClr val="80CB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6CC7792-1E6C-4633-8FAE-5A4BA97A37CC}"/>
              </a:ext>
            </a:extLst>
          </p:cNvPr>
          <p:cNvCxnSpPr>
            <a:cxnSpLocks/>
          </p:cNvCxnSpPr>
          <p:nvPr/>
        </p:nvCxnSpPr>
        <p:spPr>
          <a:xfrm flipV="1">
            <a:off x="3810581" y="2614294"/>
            <a:ext cx="615595" cy="1104748"/>
          </a:xfrm>
          <a:prstGeom prst="straightConnector1">
            <a:avLst/>
          </a:prstGeom>
          <a:ln w="57150">
            <a:solidFill>
              <a:srgbClr val="80CB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F72C09-8240-406A-BDD7-B77AC7A0DD42}"/>
              </a:ext>
            </a:extLst>
          </p:cNvPr>
          <p:cNvCxnSpPr>
            <a:cxnSpLocks/>
          </p:cNvCxnSpPr>
          <p:nvPr/>
        </p:nvCxnSpPr>
        <p:spPr>
          <a:xfrm flipH="1" flipV="1">
            <a:off x="4916837" y="2603691"/>
            <a:ext cx="503631" cy="1104747"/>
          </a:xfrm>
          <a:prstGeom prst="straightConnector1">
            <a:avLst/>
          </a:prstGeom>
          <a:ln w="57150">
            <a:solidFill>
              <a:srgbClr val="80CB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9A115FE-2A14-4067-ACC0-90D1E87B884E}"/>
              </a:ext>
            </a:extLst>
          </p:cNvPr>
          <p:cNvSpPr txBox="1"/>
          <p:nvPr/>
        </p:nvSpPr>
        <p:spPr>
          <a:xfrm>
            <a:off x="5232120" y="1382267"/>
            <a:ext cx="3407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이름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소켓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점수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등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 공유 자원 관리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 송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수신을 통한 게임 통제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 상황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정답 처리 등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 )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AA2832-A392-4C47-8840-160FCF30ECD7}"/>
              </a:ext>
            </a:extLst>
          </p:cNvPr>
          <p:cNvSpPr txBox="1"/>
          <p:nvPr/>
        </p:nvSpPr>
        <p:spPr>
          <a:xfrm>
            <a:off x="412463" y="2578620"/>
            <a:ext cx="445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좌표 서버 송신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</a:p>
          <a:p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브로드캐스트를 통한 캔버스 공유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채팅과 명령어를 고유 식별자로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구분하여 메시지를 주고받음 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97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1164</Words>
  <Application>Microsoft Office PowerPoint</Application>
  <PresentationFormat>화면 슬라이드 쇼(16:9)</PresentationFormat>
  <Paragraphs>249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나눔바른고딕 Light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KSJ</dc:creator>
  <cp:lastModifiedBy>세진 김</cp:lastModifiedBy>
  <cp:revision>136</cp:revision>
  <dcterms:created xsi:type="dcterms:W3CDTF">2006-10-05T04:04:58Z</dcterms:created>
  <dcterms:modified xsi:type="dcterms:W3CDTF">2018-10-19T02:07:44Z</dcterms:modified>
</cp:coreProperties>
</file>